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5"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02" d="100"/>
          <a:sy n="102" d="100"/>
        </p:scale>
        <p:origin x="126" y="54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F8D830-9853-463F-82C5-D119973A4F70}" type="datetimeFigureOut">
              <a:rPr lang="en-US" smtClean="0"/>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D84A6-05BD-4282-B7AD-C7BBDFB8FB74}" type="slidenum">
              <a:rPr lang="en-US" smtClean="0"/>
              <a:t>‹#›</a:t>
            </a:fld>
            <a:endParaRPr lang="en-US"/>
          </a:p>
        </p:txBody>
      </p:sp>
    </p:spTree>
    <p:extLst>
      <p:ext uri="{BB962C8B-B14F-4D97-AF65-F5344CB8AC3E}">
        <p14:creationId xmlns:p14="http://schemas.microsoft.com/office/powerpoint/2010/main" val="1402958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F8D830-9853-463F-82C5-D119973A4F70}" type="datetimeFigureOut">
              <a:rPr lang="en-US" smtClean="0"/>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D84A6-05BD-4282-B7AD-C7BBDFB8FB74}" type="slidenum">
              <a:rPr lang="en-US" smtClean="0"/>
              <a:t>‹#›</a:t>
            </a:fld>
            <a:endParaRPr lang="en-US"/>
          </a:p>
        </p:txBody>
      </p:sp>
    </p:spTree>
    <p:extLst>
      <p:ext uri="{BB962C8B-B14F-4D97-AF65-F5344CB8AC3E}">
        <p14:creationId xmlns:p14="http://schemas.microsoft.com/office/powerpoint/2010/main" val="2170498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F8D830-9853-463F-82C5-D119973A4F70}" type="datetimeFigureOut">
              <a:rPr lang="en-US" smtClean="0"/>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D84A6-05BD-4282-B7AD-C7BBDFB8FB74}" type="slidenum">
              <a:rPr lang="en-US" smtClean="0"/>
              <a:t>‹#›</a:t>
            </a:fld>
            <a:endParaRPr lang="en-US"/>
          </a:p>
        </p:txBody>
      </p:sp>
    </p:spTree>
    <p:extLst>
      <p:ext uri="{BB962C8B-B14F-4D97-AF65-F5344CB8AC3E}">
        <p14:creationId xmlns:p14="http://schemas.microsoft.com/office/powerpoint/2010/main" val="1193558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F8D830-9853-463F-82C5-D119973A4F70}" type="datetimeFigureOut">
              <a:rPr lang="en-US" smtClean="0"/>
              <a:t>12/5/2017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BD84A6-05BD-4282-B7AD-C7BBDFB8FB74}" type="slidenum">
              <a:rPr lang="en-US" smtClean="0"/>
              <a:t>‹#›</a:t>
            </a:fld>
            <a:endParaRPr lang="en-US"/>
          </a:p>
        </p:txBody>
      </p:sp>
    </p:spTree>
    <p:extLst>
      <p:ext uri="{BB962C8B-B14F-4D97-AF65-F5344CB8AC3E}">
        <p14:creationId xmlns:p14="http://schemas.microsoft.com/office/powerpoint/2010/main" val="1583762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F8D830-9853-463F-82C5-D119973A4F70}" type="datetimeFigureOut">
              <a:rPr lang="en-US" smtClean="0"/>
              <a:t>12/5/2017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BD84A6-05BD-4282-B7AD-C7BBDFB8FB74}" type="slidenum">
              <a:rPr lang="en-US" smtClean="0"/>
              <a:t>‹#›</a:t>
            </a:fld>
            <a:endParaRPr lang="en-US"/>
          </a:p>
        </p:txBody>
      </p:sp>
    </p:spTree>
    <p:extLst>
      <p:ext uri="{BB962C8B-B14F-4D97-AF65-F5344CB8AC3E}">
        <p14:creationId xmlns:p14="http://schemas.microsoft.com/office/powerpoint/2010/main" val="2670154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3F8D830-9853-463F-82C5-D119973A4F70}" type="datetimeFigureOut">
              <a:rPr lang="en-US" smtClean="0"/>
              <a:t>12/5/2017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BD84A6-05BD-4282-B7AD-C7BBDFB8FB74}" type="slidenum">
              <a:rPr lang="en-US" smtClean="0"/>
              <a:t>‹#›</a:t>
            </a:fld>
            <a:endParaRPr lang="en-US"/>
          </a:p>
        </p:txBody>
      </p:sp>
    </p:spTree>
    <p:extLst>
      <p:ext uri="{BB962C8B-B14F-4D97-AF65-F5344CB8AC3E}">
        <p14:creationId xmlns:p14="http://schemas.microsoft.com/office/powerpoint/2010/main" val="529899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F8D830-9853-463F-82C5-D119973A4F70}" type="datetimeFigureOut">
              <a:rPr lang="en-US" smtClean="0"/>
              <a:t>12/5/2017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BD84A6-05BD-4282-B7AD-C7BBDFB8FB74}" type="slidenum">
              <a:rPr lang="en-US" smtClean="0"/>
              <a:t>‹#›</a:t>
            </a:fld>
            <a:endParaRPr lang="en-US"/>
          </a:p>
        </p:txBody>
      </p:sp>
    </p:spTree>
    <p:extLst>
      <p:ext uri="{BB962C8B-B14F-4D97-AF65-F5344CB8AC3E}">
        <p14:creationId xmlns:p14="http://schemas.microsoft.com/office/powerpoint/2010/main" val="3939393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F8D830-9853-463F-82C5-D119973A4F70}" type="datetimeFigureOut">
              <a:rPr lang="en-US" smtClean="0"/>
              <a:t>12/5/2017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BD84A6-05BD-4282-B7AD-C7BBDFB8FB74}" type="slidenum">
              <a:rPr lang="en-US" smtClean="0"/>
              <a:t>‹#›</a:t>
            </a:fld>
            <a:endParaRPr lang="en-US"/>
          </a:p>
        </p:txBody>
      </p:sp>
    </p:spTree>
    <p:extLst>
      <p:ext uri="{BB962C8B-B14F-4D97-AF65-F5344CB8AC3E}">
        <p14:creationId xmlns:p14="http://schemas.microsoft.com/office/powerpoint/2010/main" val="1454169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F8D830-9853-463F-82C5-D119973A4F70}" type="datetimeFigureOut">
              <a:rPr lang="en-US" smtClean="0"/>
              <a:t>12/5/2017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BD84A6-05BD-4282-B7AD-C7BBDFB8FB74}" type="slidenum">
              <a:rPr lang="en-US" smtClean="0"/>
              <a:t>‹#›</a:t>
            </a:fld>
            <a:endParaRPr lang="en-US"/>
          </a:p>
        </p:txBody>
      </p:sp>
    </p:spTree>
    <p:extLst>
      <p:ext uri="{BB962C8B-B14F-4D97-AF65-F5344CB8AC3E}">
        <p14:creationId xmlns:p14="http://schemas.microsoft.com/office/powerpoint/2010/main" val="989148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F8D830-9853-463F-82C5-D119973A4F70}" type="datetimeFigureOut">
              <a:rPr lang="en-US" smtClean="0"/>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D84A6-05BD-4282-B7AD-C7BBDFB8FB74}" type="slidenum">
              <a:rPr lang="en-US" smtClean="0"/>
              <a:t>‹#›</a:t>
            </a:fld>
            <a:endParaRPr lang="en-US"/>
          </a:p>
        </p:txBody>
      </p:sp>
    </p:spTree>
    <p:extLst>
      <p:ext uri="{BB962C8B-B14F-4D97-AF65-F5344CB8AC3E}">
        <p14:creationId xmlns:p14="http://schemas.microsoft.com/office/powerpoint/2010/main" val="450663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F8D830-9853-463F-82C5-D119973A4F70}" type="datetimeFigureOut">
              <a:rPr lang="en-US" smtClean="0"/>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D84A6-05BD-4282-B7AD-C7BBDFB8FB74}" type="slidenum">
              <a:rPr lang="en-US" smtClean="0"/>
              <a:t>‹#›</a:t>
            </a:fld>
            <a:endParaRPr lang="en-US"/>
          </a:p>
        </p:txBody>
      </p:sp>
    </p:spTree>
    <p:extLst>
      <p:ext uri="{BB962C8B-B14F-4D97-AF65-F5344CB8AC3E}">
        <p14:creationId xmlns:p14="http://schemas.microsoft.com/office/powerpoint/2010/main" val="3262618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F8D830-9853-463F-82C5-D119973A4F70}" type="datetimeFigureOut">
              <a:rPr lang="en-US" smtClean="0"/>
              <a:t>12/5/2017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BD84A6-05BD-4282-B7AD-C7BBDFB8FB74}" type="slidenum">
              <a:rPr lang="en-US" smtClean="0"/>
              <a:t>‹#›</a:t>
            </a:fld>
            <a:endParaRPr lang="en-US"/>
          </a:p>
        </p:txBody>
      </p:sp>
    </p:spTree>
    <p:extLst>
      <p:ext uri="{BB962C8B-B14F-4D97-AF65-F5344CB8AC3E}">
        <p14:creationId xmlns:p14="http://schemas.microsoft.com/office/powerpoint/2010/main" val="1642603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laziowiki.org/wiki/Il_cimitero_di_Ixelles_dove_riposa_Luigi_Bigiarelli" TargetMode="External"/><Relationship Id="rId2" Type="http://schemas.openxmlformats.org/officeDocument/2006/relationships/image" Target="../media/image2.em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em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em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024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93105" y="217925"/>
            <a:ext cx="5762903" cy="1129536"/>
          </a:xfrm>
          <a:prstGeom prst="rect">
            <a:avLst/>
          </a:prstGeom>
        </p:spPr>
      </p:pic>
      <p:sp>
        <p:nvSpPr>
          <p:cNvPr id="8" name="TextBox 7"/>
          <p:cNvSpPr txBox="1"/>
          <p:nvPr/>
        </p:nvSpPr>
        <p:spPr>
          <a:xfrm>
            <a:off x="490194" y="1734532"/>
            <a:ext cx="11368726" cy="4955203"/>
          </a:xfrm>
          <a:prstGeom prst="rect">
            <a:avLst/>
          </a:prstGeom>
          <a:noFill/>
        </p:spPr>
        <p:txBody>
          <a:bodyPr wrap="square" rtlCol="0">
            <a:spAutoFit/>
          </a:bodyPr>
          <a:lstStyle/>
          <a:p>
            <a:pPr algn="ctr"/>
            <a:r>
              <a:rPr lang="it-IT" sz="2800" dirty="0">
                <a:latin typeface="Arial Rounded MT Bold" panose="020F0704030504030204" pitchFamily="34" charset="0"/>
              </a:rPr>
              <a:t>Viaggio nella Bruxelles di Luigi Bigiarelli</a:t>
            </a:r>
            <a:endParaRPr lang="en-US" sz="2800" dirty="0">
              <a:latin typeface="Arial Rounded MT Bold" panose="020F0704030504030204" pitchFamily="34" charset="0"/>
            </a:endParaRPr>
          </a:p>
          <a:p>
            <a:endParaRPr lang="it-IT" dirty="0" smtClean="0"/>
          </a:p>
          <a:p>
            <a:pPr algn="ctr"/>
            <a:r>
              <a:rPr lang="it-IT" dirty="0" smtClean="0">
                <a:latin typeface="Baskerville Old Face" panose="02020602080505020303" pitchFamily="18" charset="0"/>
              </a:rPr>
              <a:t>Bruxelles </a:t>
            </a:r>
            <a:r>
              <a:rPr lang="it-IT" dirty="0">
                <a:latin typeface="Baskerville Old Face" panose="02020602080505020303" pitchFamily="18" charset="0"/>
              </a:rPr>
              <a:t>e la Lazio sono unite inscindibilmente: qui visse, stabilì primati sportivi ed è sepolto Luigi Bigiarelli, Ideatore e Fondatore della S.S.Lazio 1900. Qui ha visto la luce il 9 gennaio 2013 l’Associazione delle Polisportive Europee guidata dalla Lazio, la più grande Polisportiva d’Europa con oltre 60 sezioni e attività associate. Qui è nato il 16 giugno 2013 il Lazio Club Bruxelles Luigi Bigiarelli, in occasione della cerimonia in cui si è reso omaggio al nostro amato fondatore portando a Bruxelles, nel cimitero di Ixelles dove riposano le sue spoglie ed una stele biancoceleste ricorda le sue gesta, la Coppa Italia conquistata poche settimane prima in uno storico derby. </a:t>
            </a:r>
            <a:endParaRPr lang="en-US" dirty="0">
              <a:latin typeface="Baskerville Old Face" panose="02020602080505020303" pitchFamily="18" charset="0"/>
            </a:endParaRPr>
          </a:p>
          <a:p>
            <a:pPr algn="ctr"/>
            <a:r>
              <a:rPr lang="it-IT" dirty="0">
                <a:latin typeface="Baskerville Old Face" panose="02020602080505020303" pitchFamily="18" charset="0"/>
              </a:rPr>
              <a:t>, Fin dall’atto della sua fondazione, quindi, il Club è impegnato nella promozione della figura e dell’eredita’ storica e sportiva di Luigi Bigiarelli. Il Destino ci ha chiamati ad essere i ‘Guardiani del Fondatore’, custodi delle sue spoglie mortali e dei luoghi a lui cari nella capitale d’Europa, il che ci riempie di un immenso orgoglio biancoceleste e ci spinge a preservare la memoria di colui che iniziò, il 9 gennaio 1900 sulle rive del Tevere,  la nostra gloriosa storia.</a:t>
            </a:r>
            <a:endParaRPr lang="en-US" dirty="0">
              <a:latin typeface="Baskerville Old Face" panose="02020602080505020303" pitchFamily="18" charset="0"/>
            </a:endParaRPr>
          </a:p>
          <a:p>
            <a:pPr algn="ctr"/>
            <a:r>
              <a:rPr lang="it-IT" dirty="0">
                <a:latin typeface="Baskerville Old Face" panose="02020602080505020303" pitchFamily="18" charset="0"/>
              </a:rPr>
              <a:t>Luigi Bigiarelli spese l’ultima parte della sua vita a Bruxelles, dove mori’ il 16 Febbraio 1908 alla giovane eta’ di 32 anni per una polmonite. Per visitare i luoghi della vita del fondatore a Bruxelles, abbiamo pensato di creare questa brevissima guida che permettera’ ad ogni atleta, tecnico, dirigente e sostenitore biancoceleste di portare il proprio saluto a chi ha dato i natali alla più grande Polisportiva </a:t>
            </a:r>
            <a:r>
              <a:rPr lang="it-IT" dirty="0" smtClean="0">
                <a:latin typeface="Baskerville Old Face" panose="02020602080505020303" pitchFamily="18" charset="0"/>
              </a:rPr>
              <a:t>d’Europa.</a:t>
            </a:r>
            <a:endParaRPr lang="en-US" dirty="0">
              <a:latin typeface="Baskerville Old Face" panose="02020602080505020303" pitchFamily="18" charset="0"/>
            </a:endParaRPr>
          </a:p>
          <a:p>
            <a:endParaRPr lang="en-US" dirty="0"/>
          </a:p>
        </p:txBody>
      </p:sp>
    </p:spTree>
    <p:extLst>
      <p:ext uri="{BB962C8B-B14F-4D97-AF65-F5344CB8AC3E}">
        <p14:creationId xmlns:p14="http://schemas.microsoft.com/office/powerpoint/2010/main" val="1299988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93105" y="67095"/>
            <a:ext cx="5762903" cy="1129536"/>
          </a:xfrm>
          <a:prstGeom prst="rect">
            <a:avLst/>
          </a:prstGeom>
        </p:spPr>
      </p:pic>
      <p:sp>
        <p:nvSpPr>
          <p:cNvPr id="8" name="TextBox 7"/>
          <p:cNvSpPr txBox="1"/>
          <p:nvPr/>
        </p:nvSpPr>
        <p:spPr>
          <a:xfrm>
            <a:off x="4713401" y="1422875"/>
            <a:ext cx="7107811" cy="2739211"/>
          </a:xfrm>
          <a:prstGeom prst="rect">
            <a:avLst/>
          </a:prstGeom>
          <a:noFill/>
        </p:spPr>
        <p:txBody>
          <a:bodyPr wrap="square" rtlCol="0">
            <a:spAutoFit/>
          </a:bodyPr>
          <a:lstStyle/>
          <a:p>
            <a:pPr algn="ctr"/>
            <a:r>
              <a:rPr lang="en-US" sz="2800" dirty="0" err="1" smtClean="0">
                <a:latin typeface="Arial Rounded MT Bold" panose="020F0704030504030204" pitchFamily="34" charset="0"/>
              </a:rPr>
              <a:t>Cimitero</a:t>
            </a:r>
            <a:r>
              <a:rPr lang="en-US" sz="2800" dirty="0" smtClean="0">
                <a:latin typeface="Arial Rounded MT Bold" panose="020F0704030504030204" pitchFamily="34" charset="0"/>
              </a:rPr>
              <a:t> di Ixelles</a:t>
            </a:r>
            <a:endParaRPr lang="en-US" sz="2800" dirty="0">
              <a:latin typeface="Arial Rounded MT Bold" panose="020F0704030504030204" pitchFamily="34" charset="0"/>
            </a:endParaRPr>
          </a:p>
          <a:p>
            <a:endParaRPr lang="it-IT" dirty="0" smtClean="0"/>
          </a:p>
          <a:p>
            <a:r>
              <a:rPr lang="it-IT" dirty="0">
                <a:latin typeface="Baskerville Old Face" panose="02020602080505020303" pitchFamily="18" charset="0"/>
              </a:rPr>
              <a:t>Il nostro tour non puo’ che iniziare dal cimitero di Ixelles, dove riposano le spoglie sparse di Luigi Bigiarelli. Qui, potete trovare la stele commemorativa (nella foto con la Coppa Italia del 2013) e la pietra tombale. </a:t>
            </a:r>
            <a:r>
              <a:rPr lang="it-IT" dirty="0">
                <a:latin typeface="Baskerville Old Face" panose="02020602080505020303" pitchFamily="18" charset="0"/>
              </a:rPr>
              <a:t>Per ulteriori cenni storici, potete visitare il sito di Lazio </a:t>
            </a:r>
            <a:r>
              <a:rPr lang="it-IT" dirty="0" smtClean="0">
                <a:latin typeface="Baskerville Old Face" panose="02020602080505020303" pitchFamily="18" charset="0"/>
              </a:rPr>
              <a:t>Wiki </a:t>
            </a:r>
            <a:r>
              <a:rPr lang="it-IT" dirty="0" smtClean="0">
                <a:latin typeface="Baskerville Old Face" panose="02020602080505020303" pitchFamily="18" charset="0"/>
                <a:hlinkClick r:id="rId3"/>
              </a:rPr>
              <a:t>http</a:t>
            </a:r>
            <a:r>
              <a:rPr lang="it-IT" dirty="0">
                <a:latin typeface="Baskerville Old Face" panose="02020602080505020303" pitchFamily="18" charset="0"/>
                <a:hlinkClick r:id="rId3"/>
              </a:rPr>
              <a:t>://www.laziowiki.org/wiki/Il_cimitero_di_Ixelles_dove_riposa_Luigi_Bigiarelli</a:t>
            </a:r>
            <a:r>
              <a:rPr lang="it-IT" dirty="0">
                <a:latin typeface="Baskerville Old Face" panose="02020602080505020303" pitchFamily="18" charset="0"/>
              </a:rPr>
              <a:t>. </a:t>
            </a:r>
            <a:endParaRPr lang="en-US" dirty="0">
              <a:latin typeface="Baskerville Old Face" panose="02020602080505020303" pitchFamily="18" charset="0"/>
            </a:endParaRPr>
          </a:p>
          <a:p>
            <a:endParaRPr lang="en-US" dirty="0"/>
          </a:p>
        </p:txBody>
      </p:sp>
      <p:pic>
        <p:nvPicPr>
          <p:cNvPr id="2" name="Picture 1"/>
          <p:cNvPicPr>
            <a:picLocks noChangeAspect="1"/>
          </p:cNvPicPr>
          <p:nvPr/>
        </p:nvPicPr>
        <p:blipFill>
          <a:blip r:embed="rId4"/>
          <a:stretch>
            <a:fillRect/>
          </a:stretch>
        </p:blipFill>
        <p:spPr>
          <a:xfrm>
            <a:off x="224987" y="1422875"/>
            <a:ext cx="4257143" cy="5333333"/>
          </a:xfrm>
          <a:prstGeom prst="rect">
            <a:avLst/>
          </a:prstGeom>
        </p:spPr>
      </p:pic>
    </p:spTree>
    <p:extLst>
      <p:ext uri="{BB962C8B-B14F-4D97-AF65-F5344CB8AC3E}">
        <p14:creationId xmlns:p14="http://schemas.microsoft.com/office/powerpoint/2010/main" val="20998542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93105" y="67095"/>
            <a:ext cx="5762903" cy="1129536"/>
          </a:xfrm>
          <a:prstGeom prst="rect">
            <a:avLst/>
          </a:prstGeom>
        </p:spPr>
      </p:pic>
      <p:sp>
        <p:nvSpPr>
          <p:cNvPr id="8" name="TextBox 7"/>
          <p:cNvSpPr txBox="1"/>
          <p:nvPr/>
        </p:nvSpPr>
        <p:spPr>
          <a:xfrm>
            <a:off x="329783" y="4806448"/>
            <a:ext cx="5684466" cy="923330"/>
          </a:xfrm>
          <a:prstGeom prst="rect">
            <a:avLst/>
          </a:prstGeom>
          <a:noFill/>
        </p:spPr>
        <p:txBody>
          <a:bodyPr wrap="square" rtlCol="0">
            <a:spAutoFit/>
          </a:bodyPr>
          <a:lstStyle/>
          <a:p>
            <a:endParaRPr lang="it-IT" dirty="0" smtClean="0"/>
          </a:p>
          <a:p>
            <a:pPr algn="ctr"/>
            <a:r>
              <a:rPr lang="en-US" dirty="0" err="1" smtClean="0">
                <a:latin typeface="Baskerville Old Face" panose="02020602080505020303" pitchFamily="18" charset="0"/>
              </a:rPr>
              <a:t>L’Atto</a:t>
            </a:r>
            <a:r>
              <a:rPr lang="en-US" dirty="0" smtClean="0">
                <a:latin typeface="Baskerville Old Face" panose="02020602080505020303" pitchFamily="18" charset="0"/>
              </a:rPr>
              <a:t> di </a:t>
            </a:r>
            <a:r>
              <a:rPr lang="en-US" dirty="0" err="1" smtClean="0">
                <a:latin typeface="Baskerville Old Face" panose="02020602080505020303" pitchFamily="18" charset="0"/>
              </a:rPr>
              <a:t>morte</a:t>
            </a:r>
            <a:r>
              <a:rPr lang="en-US" dirty="0" smtClean="0">
                <a:latin typeface="Baskerville Old Face" panose="02020602080505020303" pitchFamily="18" charset="0"/>
              </a:rPr>
              <a:t> </a:t>
            </a:r>
            <a:r>
              <a:rPr lang="en-US" dirty="0" err="1" smtClean="0">
                <a:latin typeface="Baskerville Old Face" panose="02020602080505020303" pitchFamily="18" charset="0"/>
              </a:rPr>
              <a:t>conservato</a:t>
            </a:r>
            <a:r>
              <a:rPr lang="en-US" dirty="0" smtClean="0">
                <a:latin typeface="Baskerville Old Face" panose="02020602080505020303" pitchFamily="18" charset="0"/>
              </a:rPr>
              <a:t> </a:t>
            </a:r>
            <a:r>
              <a:rPr lang="en-US" dirty="0" err="1" smtClean="0">
                <a:latin typeface="Baskerville Old Face" panose="02020602080505020303" pitchFamily="18" charset="0"/>
              </a:rPr>
              <a:t>negli</a:t>
            </a:r>
            <a:r>
              <a:rPr lang="en-US" dirty="0" smtClean="0">
                <a:latin typeface="Baskerville Old Face" panose="02020602080505020303" pitchFamily="18" charset="0"/>
              </a:rPr>
              <a:t> </a:t>
            </a:r>
            <a:r>
              <a:rPr lang="en-US" dirty="0" err="1" smtClean="0">
                <a:latin typeface="Baskerville Old Face" panose="02020602080505020303" pitchFamily="18" charset="0"/>
              </a:rPr>
              <a:t>archivi</a:t>
            </a:r>
            <a:r>
              <a:rPr lang="en-US" dirty="0" smtClean="0">
                <a:latin typeface="Baskerville Old Face" panose="02020602080505020303" pitchFamily="18" charset="0"/>
              </a:rPr>
              <a:t> del </a:t>
            </a:r>
            <a:r>
              <a:rPr lang="en-US" dirty="0" err="1" smtClean="0">
                <a:latin typeface="Baskerville Old Face" panose="02020602080505020303" pitchFamily="18" charset="0"/>
              </a:rPr>
              <a:t>cimitero</a:t>
            </a:r>
            <a:endParaRPr lang="en-US" dirty="0">
              <a:latin typeface="Baskerville Old Face" panose="02020602080505020303" pitchFamily="18" charset="0"/>
            </a:endParaRPr>
          </a:p>
          <a:p>
            <a:endParaRPr lang="en-US" dirty="0"/>
          </a:p>
        </p:txBody>
      </p:sp>
      <p:pic>
        <p:nvPicPr>
          <p:cNvPr id="3" name="Picture 2"/>
          <p:cNvPicPr>
            <a:picLocks noChangeAspect="1"/>
          </p:cNvPicPr>
          <p:nvPr/>
        </p:nvPicPr>
        <p:blipFill>
          <a:blip r:embed="rId3"/>
          <a:stretch>
            <a:fillRect/>
          </a:stretch>
        </p:blipFill>
        <p:spPr>
          <a:xfrm>
            <a:off x="169476" y="1422875"/>
            <a:ext cx="6005080" cy="3383573"/>
          </a:xfrm>
          <a:prstGeom prst="rect">
            <a:avLst/>
          </a:prstGeom>
        </p:spPr>
      </p:pic>
      <p:pic>
        <p:nvPicPr>
          <p:cNvPr id="5" name="Picture 4"/>
          <p:cNvPicPr>
            <a:picLocks noChangeAspect="1"/>
          </p:cNvPicPr>
          <p:nvPr/>
        </p:nvPicPr>
        <p:blipFill>
          <a:blip r:embed="rId4"/>
          <a:stretch>
            <a:fillRect/>
          </a:stretch>
        </p:blipFill>
        <p:spPr>
          <a:xfrm>
            <a:off x="6367439" y="1422875"/>
            <a:ext cx="5377138" cy="2950720"/>
          </a:xfrm>
          <a:prstGeom prst="rect">
            <a:avLst/>
          </a:prstGeom>
        </p:spPr>
      </p:pic>
      <p:sp>
        <p:nvSpPr>
          <p:cNvPr id="7" name="TextBox 6"/>
          <p:cNvSpPr txBox="1"/>
          <p:nvPr/>
        </p:nvSpPr>
        <p:spPr>
          <a:xfrm>
            <a:off x="6260909" y="4806448"/>
            <a:ext cx="5590198" cy="646331"/>
          </a:xfrm>
          <a:prstGeom prst="rect">
            <a:avLst/>
          </a:prstGeom>
          <a:noFill/>
        </p:spPr>
        <p:txBody>
          <a:bodyPr wrap="square" rtlCol="0">
            <a:spAutoFit/>
          </a:bodyPr>
          <a:lstStyle/>
          <a:p>
            <a:endParaRPr lang="it-IT" dirty="0" smtClean="0"/>
          </a:p>
          <a:p>
            <a:pPr algn="ctr"/>
            <a:r>
              <a:rPr lang="en-US" dirty="0" smtClean="0">
                <a:latin typeface="Baskerville Old Face" panose="02020602080505020303" pitchFamily="18" charset="0"/>
              </a:rPr>
              <a:t>Il </a:t>
            </a:r>
            <a:r>
              <a:rPr lang="en-US" dirty="0" err="1" smtClean="0">
                <a:latin typeface="Baskerville Old Face" panose="02020602080505020303" pitchFamily="18" charset="0"/>
              </a:rPr>
              <a:t>registro</a:t>
            </a:r>
            <a:r>
              <a:rPr lang="en-US" dirty="0" smtClean="0">
                <a:latin typeface="Baskerville Old Face" panose="02020602080505020303" pitchFamily="18" charset="0"/>
              </a:rPr>
              <a:t> </a:t>
            </a:r>
            <a:r>
              <a:rPr lang="en-US" dirty="0" err="1" smtClean="0">
                <a:latin typeface="Baskerville Old Face" panose="02020602080505020303" pitchFamily="18" charset="0"/>
              </a:rPr>
              <a:t>sepolture</a:t>
            </a:r>
            <a:endParaRPr lang="en-US" dirty="0"/>
          </a:p>
        </p:txBody>
      </p:sp>
    </p:spTree>
    <p:extLst>
      <p:ext uri="{BB962C8B-B14F-4D97-AF65-F5344CB8AC3E}">
        <p14:creationId xmlns:p14="http://schemas.microsoft.com/office/powerpoint/2010/main" val="23003674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93105" y="67095"/>
            <a:ext cx="5762903" cy="1129536"/>
          </a:xfrm>
          <a:prstGeom prst="rect">
            <a:avLst/>
          </a:prstGeom>
        </p:spPr>
      </p:pic>
      <p:sp>
        <p:nvSpPr>
          <p:cNvPr id="8" name="TextBox 7"/>
          <p:cNvSpPr txBox="1"/>
          <p:nvPr/>
        </p:nvSpPr>
        <p:spPr>
          <a:xfrm>
            <a:off x="7682691" y="1456518"/>
            <a:ext cx="4147948" cy="923330"/>
          </a:xfrm>
          <a:prstGeom prst="rect">
            <a:avLst/>
          </a:prstGeom>
          <a:noFill/>
        </p:spPr>
        <p:txBody>
          <a:bodyPr wrap="square" rtlCol="0">
            <a:spAutoFit/>
          </a:bodyPr>
          <a:lstStyle/>
          <a:p>
            <a:endParaRPr lang="it-IT" dirty="0" smtClean="0"/>
          </a:p>
          <a:p>
            <a:pPr algn="ctr"/>
            <a:r>
              <a:rPr lang="en-US" dirty="0" smtClean="0">
                <a:latin typeface="Baskerville Old Face" panose="02020602080505020303" pitchFamily="18" charset="0"/>
              </a:rPr>
              <a:t>Dove </a:t>
            </a:r>
            <a:r>
              <a:rPr lang="en-US" dirty="0" err="1" smtClean="0">
                <a:latin typeface="Baskerville Old Face" panose="02020602080505020303" pitchFamily="18" charset="0"/>
              </a:rPr>
              <a:t>riposano</a:t>
            </a:r>
            <a:r>
              <a:rPr lang="en-US" dirty="0" smtClean="0">
                <a:latin typeface="Baskerville Old Face" panose="02020602080505020303" pitchFamily="18" charset="0"/>
              </a:rPr>
              <a:t> le </a:t>
            </a:r>
            <a:r>
              <a:rPr lang="en-US" dirty="0" err="1" smtClean="0">
                <a:latin typeface="Baskerville Old Face" panose="02020602080505020303" pitchFamily="18" charset="0"/>
              </a:rPr>
              <a:t>spoglie</a:t>
            </a:r>
            <a:r>
              <a:rPr lang="en-US" dirty="0" smtClean="0">
                <a:latin typeface="Baskerville Old Face" panose="02020602080505020303" pitchFamily="18" charset="0"/>
              </a:rPr>
              <a:t> di Luigi </a:t>
            </a:r>
            <a:r>
              <a:rPr lang="en-US" dirty="0" err="1" smtClean="0">
                <a:latin typeface="Baskerville Old Face" panose="02020602080505020303" pitchFamily="18" charset="0"/>
              </a:rPr>
              <a:t>Bigiarelli</a:t>
            </a:r>
            <a:endParaRPr lang="en-US" dirty="0">
              <a:latin typeface="Baskerville Old Face" panose="02020602080505020303" pitchFamily="18" charset="0"/>
            </a:endParaRPr>
          </a:p>
          <a:p>
            <a:endParaRPr lang="en-US" dirty="0"/>
          </a:p>
        </p:txBody>
      </p:sp>
      <p:pic>
        <p:nvPicPr>
          <p:cNvPr id="2" name="Picture 1"/>
          <p:cNvPicPr>
            <a:picLocks noChangeAspect="1"/>
          </p:cNvPicPr>
          <p:nvPr/>
        </p:nvPicPr>
        <p:blipFill>
          <a:blip r:embed="rId3"/>
          <a:stretch>
            <a:fillRect/>
          </a:stretch>
        </p:blipFill>
        <p:spPr>
          <a:xfrm>
            <a:off x="197808" y="1456518"/>
            <a:ext cx="7701854" cy="5066829"/>
          </a:xfrm>
          <a:prstGeom prst="rect">
            <a:avLst/>
          </a:prstGeom>
        </p:spPr>
      </p:pic>
    </p:spTree>
    <p:extLst>
      <p:ext uri="{BB962C8B-B14F-4D97-AF65-F5344CB8AC3E}">
        <p14:creationId xmlns:p14="http://schemas.microsoft.com/office/powerpoint/2010/main" val="9781801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93105" y="67095"/>
            <a:ext cx="5762903" cy="1129536"/>
          </a:xfrm>
          <a:prstGeom prst="rect">
            <a:avLst/>
          </a:prstGeom>
        </p:spPr>
      </p:pic>
      <p:sp>
        <p:nvSpPr>
          <p:cNvPr id="8" name="TextBox 7"/>
          <p:cNvSpPr txBox="1"/>
          <p:nvPr/>
        </p:nvSpPr>
        <p:spPr>
          <a:xfrm>
            <a:off x="4713401" y="1422875"/>
            <a:ext cx="7286921" cy="2616101"/>
          </a:xfrm>
          <a:prstGeom prst="rect">
            <a:avLst/>
          </a:prstGeom>
          <a:noFill/>
        </p:spPr>
        <p:txBody>
          <a:bodyPr wrap="square" rtlCol="0">
            <a:spAutoFit/>
          </a:bodyPr>
          <a:lstStyle/>
          <a:p>
            <a:pPr algn="ctr"/>
            <a:r>
              <a:rPr lang="it-IT" sz="2800" dirty="0">
                <a:latin typeface="Arial Rounded MT Bold" panose="020F0704030504030204" pitchFamily="34" charset="0"/>
              </a:rPr>
              <a:t>Place Saint-Catherine e la chiesa di Saint-Catherine</a:t>
            </a:r>
          </a:p>
          <a:p>
            <a:pPr algn="just"/>
            <a:r>
              <a:rPr lang="it-IT" dirty="0">
                <a:latin typeface="Baskerville Old Face" panose="02020602080505020303" pitchFamily="18" charset="0"/>
              </a:rPr>
              <a:t>Nel 2011/2012, grazie alla collaborazione delle autorità diplomatiche e consolari italiane, è stato possibile risalire ai “luoghi” di Luigi Bigiarelli.</a:t>
            </a:r>
            <a:r>
              <a:rPr lang="en-GB" dirty="0">
                <a:latin typeface="Baskerville Old Face" panose="02020602080505020303" pitchFamily="18" charset="0"/>
              </a:rPr>
              <a:t> La Chiesa di </a:t>
            </a:r>
            <a:r>
              <a:rPr lang="en-GB" dirty="0" err="1">
                <a:latin typeface="Baskerville Old Face" panose="02020602080505020303" pitchFamily="18" charset="0"/>
              </a:rPr>
              <a:t>riferimento</a:t>
            </a:r>
            <a:r>
              <a:rPr lang="en-GB" dirty="0">
                <a:latin typeface="Baskerville Old Face" panose="02020602080505020303" pitchFamily="18" charset="0"/>
              </a:rPr>
              <a:t> di </a:t>
            </a:r>
            <a:r>
              <a:rPr lang="en-GB" dirty="0" err="1">
                <a:latin typeface="Baskerville Old Face" panose="02020602080505020303" pitchFamily="18" charset="0"/>
              </a:rPr>
              <a:t>Bigiarelli</a:t>
            </a:r>
            <a:r>
              <a:rPr lang="en-GB" dirty="0">
                <a:latin typeface="Baskerville Old Face" panose="02020602080505020303" pitchFamily="18" charset="0"/>
              </a:rPr>
              <a:t>, di </a:t>
            </a:r>
            <a:r>
              <a:rPr lang="en-GB" dirty="0" err="1">
                <a:latin typeface="Baskerville Old Face" panose="02020602080505020303" pitchFamily="18" charset="0"/>
              </a:rPr>
              <a:t>formazione</a:t>
            </a:r>
            <a:r>
              <a:rPr lang="en-GB" dirty="0">
                <a:latin typeface="Baskerville Old Face" panose="02020602080505020303" pitchFamily="18" charset="0"/>
              </a:rPr>
              <a:t> </a:t>
            </a:r>
            <a:r>
              <a:rPr lang="en-GB" dirty="0" err="1">
                <a:latin typeface="Baskerville Old Face" panose="02020602080505020303" pitchFamily="18" charset="0"/>
              </a:rPr>
              <a:t>cristiana</a:t>
            </a:r>
            <a:r>
              <a:rPr lang="en-GB" dirty="0">
                <a:latin typeface="Baskerville Old Face" panose="02020602080505020303" pitchFamily="18" charset="0"/>
              </a:rPr>
              <a:t> (</a:t>
            </a:r>
            <a:r>
              <a:rPr lang="en-GB" dirty="0" err="1">
                <a:latin typeface="Baskerville Old Face" panose="02020602080505020303" pitchFamily="18" charset="0"/>
              </a:rPr>
              <a:t>fu</a:t>
            </a:r>
            <a:r>
              <a:rPr lang="en-GB" dirty="0">
                <a:latin typeface="Baskerville Old Face" panose="02020602080505020303" pitchFamily="18" charset="0"/>
              </a:rPr>
              <a:t> </a:t>
            </a:r>
            <a:r>
              <a:rPr lang="en-GB" dirty="0" err="1">
                <a:latin typeface="Baskerville Old Face" panose="02020602080505020303" pitchFamily="18" charset="0"/>
              </a:rPr>
              <a:t>battezzato</a:t>
            </a:r>
            <a:r>
              <a:rPr lang="en-GB" dirty="0">
                <a:latin typeface="Baskerville Old Face" panose="02020602080505020303" pitchFamily="18" charset="0"/>
              </a:rPr>
              <a:t> </a:t>
            </a:r>
            <a:r>
              <a:rPr lang="en-GB" dirty="0" err="1">
                <a:latin typeface="Baskerville Old Face" panose="02020602080505020303" pitchFamily="18" charset="0"/>
              </a:rPr>
              <a:t>nella</a:t>
            </a:r>
            <a:r>
              <a:rPr lang="en-GB" dirty="0">
                <a:latin typeface="Baskerville Old Face" panose="02020602080505020303" pitchFamily="18" charset="0"/>
              </a:rPr>
              <a:t> Basilica di San Pietro in </a:t>
            </a:r>
            <a:r>
              <a:rPr lang="en-GB" dirty="0" err="1">
                <a:latin typeface="Baskerville Old Face" panose="02020602080505020303" pitchFamily="18" charset="0"/>
              </a:rPr>
              <a:t>Vaticano</a:t>
            </a:r>
            <a:r>
              <a:rPr lang="en-GB" dirty="0">
                <a:latin typeface="Baskerville Old Face" panose="02020602080505020303" pitchFamily="18" charset="0"/>
              </a:rPr>
              <a:t>), era la </a:t>
            </a:r>
            <a:r>
              <a:rPr lang="en-GB" dirty="0" err="1">
                <a:latin typeface="Baskerville Old Face" panose="02020602080505020303" pitchFamily="18" charset="0"/>
              </a:rPr>
              <a:t>Cattedrale</a:t>
            </a:r>
            <a:r>
              <a:rPr lang="en-GB" dirty="0">
                <a:latin typeface="Baskerville Old Face" panose="02020602080505020303" pitchFamily="18" charset="0"/>
              </a:rPr>
              <a:t> di Saint-Catherine in cui vale </a:t>
            </a:r>
            <a:r>
              <a:rPr lang="en-GB" dirty="0" err="1">
                <a:latin typeface="Baskerville Old Face" panose="02020602080505020303" pitchFamily="18" charset="0"/>
              </a:rPr>
              <a:t>veramente</a:t>
            </a:r>
            <a:r>
              <a:rPr lang="en-GB" dirty="0">
                <a:latin typeface="Baskerville Old Face" panose="02020602080505020303" pitchFamily="18" charset="0"/>
              </a:rPr>
              <a:t> la </a:t>
            </a:r>
            <a:r>
              <a:rPr lang="en-GB" dirty="0" err="1">
                <a:latin typeface="Baskerville Old Face" panose="02020602080505020303" pitchFamily="18" charset="0"/>
              </a:rPr>
              <a:t>pena</a:t>
            </a:r>
            <a:r>
              <a:rPr lang="en-GB" dirty="0">
                <a:latin typeface="Baskerville Old Face" panose="02020602080505020303" pitchFamily="18" charset="0"/>
              </a:rPr>
              <a:t> fare </a:t>
            </a:r>
            <a:r>
              <a:rPr lang="en-GB" dirty="0" err="1">
                <a:latin typeface="Baskerville Old Face" panose="02020602080505020303" pitchFamily="18" charset="0"/>
              </a:rPr>
              <a:t>tappa</a:t>
            </a:r>
            <a:r>
              <a:rPr lang="en-GB" dirty="0">
                <a:latin typeface="Baskerville Old Face" panose="02020602080505020303" pitchFamily="18" charset="0"/>
              </a:rPr>
              <a:t>.</a:t>
            </a:r>
            <a:endParaRPr lang="en-US" dirty="0">
              <a:latin typeface="Baskerville Old Face" panose="02020602080505020303" pitchFamily="18" charset="0"/>
            </a:endParaRPr>
          </a:p>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097" y="1422875"/>
            <a:ext cx="4176074" cy="5081620"/>
          </a:xfrm>
          <a:prstGeom prst="rect">
            <a:avLst/>
          </a:prstGeom>
        </p:spPr>
      </p:pic>
    </p:spTree>
    <p:extLst>
      <p:ext uri="{BB962C8B-B14F-4D97-AF65-F5344CB8AC3E}">
        <p14:creationId xmlns:p14="http://schemas.microsoft.com/office/powerpoint/2010/main" val="22519264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93105" y="67095"/>
            <a:ext cx="5762903" cy="1129536"/>
          </a:xfrm>
          <a:prstGeom prst="rect">
            <a:avLst/>
          </a:prstGeom>
        </p:spPr>
      </p:pic>
      <p:sp>
        <p:nvSpPr>
          <p:cNvPr id="8" name="TextBox 7"/>
          <p:cNvSpPr txBox="1"/>
          <p:nvPr/>
        </p:nvSpPr>
        <p:spPr>
          <a:xfrm>
            <a:off x="160256" y="5882326"/>
            <a:ext cx="11755223" cy="1200329"/>
          </a:xfrm>
          <a:prstGeom prst="rect">
            <a:avLst/>
          </a:prstGeom>
          <a:noFill/>
        </p:spPr>
        <p:txBody>
          <a:bodyPr wrap="square" rtlCol="0">
            <a:spAutoFit/>
          </a:bodyPr>
          <a:lstStyle/>
          <a:p>
            <a:endParaRPr lang="it-IT" dirty="0" smtClean="0"/>
          </a:p>
          <a:p>
            <a:pPr algn="ctr"/>
            <a:r>
              <a:rPr lang="en-GB" dirty="0" err="1">
                <a:latin typeface="Baskerville Old Face" panose="02020602080505020303" pitchFamily="18" charset="0"/>
              </a:rPr>
              <a:t>Nel</a:t>
            </a:r>
            <a:r>
              <a:rPr lang="en-GB" dirty="0">
                <a:latin typeface="Baskerville Old Face" panose="02020602080505020303" pitchFamily="18" charset="0"/>
              </a:rPr>
              <a:t> </a:t>
            </a:r>
            <a:r>
              <a:rPr lang="en-GB" dirty="0" err="1">
                <a:latin typeface="Baskerville Old Face" panose="02020602080505020303" pitchFamily="18" charset="0"/>
              </a:rPr>
              <a:t>quartiere</a:t>
            </a:r>
            <a:r>
              <a:rPr lang="en-GB" dirty="0">
                <a:latin typeface="Baskerville Old Face" panose="02020602080505020303" pitchFamily="18" charset="0"/>
              </a:rPr>
              <a:t> di Saint-Catherine, </a:t>
            </a:r>
            <a:r>
              <a:rPr lang="en-GB" dirty="0" err="1">
                <a:latin typeface="Baskerville Old Face" panose="02020602080505020303" pitchFamily="18" charset="0"/>
              </a:rPr>
              <a:t>Lugi</a:t>
            </a:r>
            <a:r>
              <a:rPr lang="en-GB" dirty="0">
                <a:latin typeface="Baskerville Old Face" panose="02020602080505020303" pitchFamily="18" charset="0"/>
              </a:rPr>
              <a:t> </a:t>
            </a:r>
            <a:r>
              <a:rPr lang="en-GB" dirty="0" err="1">
                <a:latin typeface="Baskerville Old Face" panose="02020602080505020303" pitchFamily="18" charset="0"/>
              </a:rPr>
              <a:t>Bigiarelli</a:t>
            </a:r>
            <a:r>
              <a:rPr lang="en-GB" dirty="0">
                <a:latin typeface="Baskerville Old Face" panose="02020602080505020303" pitchFamily="18" charset="0"/>
              </a:rPr>
              <a:t> </a:t>
            </a:r>
            <a:r>
              <a:rPr lang="en-GB" dirty="0" err="1">
                <a:latin typeface="Baskerville Old Face" panose="02020602080505020303" pitchFamily="18" charset="0"/>
              </a:rPr>
              <a:t>viveva</a:t>
            </a:r>
            <a:r>
              <a:rPr lang="en-GB" dirty="0">
                <a:latin typeface="Baskerville Old Face" panose="02020602080505020303" pitchFamily="18" charset="0"/>
              </a:rPr>
              <a:t> e </a:t>
            </a:r>
            <a:r>
              <a:rPr lang="en-GB" dirty="0" err="1">
                <a:latin typeface="Baskerville Old Face" panose="02020602080505020303" pitchFamily="18" charset="0"/>
              </a:rPr>
              <a:t>lavorava</a:t>
            </a:r>
            <a:r>
              <a:rPr lang="en-GB" dirty="0">
                <a:latin typeface="Baskerville Old Face" panose="02020602080505020303" pitchFamily="18" charset="0"/>
              </a:rPr>
              <a:t> </a:t>
            </a:r>
            <a:r>
              <a:rPr lang="en-GB" dirty="0" err="1">
                <a:latin typeface="Baskerville Old Face" panose="02020602080505020303" pitchFamily="18" charset="0"/>
              </a:rPr>
              <a:t>durante</a:t>
            </a:r>
            <a:r>
              <a:rPr lang="en-GB" dirty="0">
                <a:latin typeface="Baskerville Old Face" panose="02020602080505020303" pitchFamily="18" charset="0"/>
              </a:rPr>
              <a:t> </a:t>
            </a:r>
            <a:r>
              <a:rPr lang="en-GB" dirty="0" err="1">
                <a:latin typeface="Baskerville Old Face" panose="02020602080505020303" pitchFamily="18" charset="0"/>
              </a:rPr>
              <a:t>il</a:t>
            </a:r>
            <a:r>
              <a:rPr lang="en-GB" dirty="0">
                <a:latin typeface="Baskerville Old Face" panose="02020602080505020303" pitchFamily="18" charset="0"/>
              </a:rPr>
              <a:t> </a:t>
            </a:r>
            <a:r>
              <a:rPr lang="en-GB" dirty="0" err="1">
                <a:latin typeface="Baskerville Old Face" panose="02020602080505020303" pitchFamily="18" charset="0"/>
              </a:rPr>
              <a:t>suo</a:t>
            </a:r>
            <a:r>
              <a:rPr lang="en-GB" dirty="0">
                <a:latin typeface="Baskerville Old Face" panose="02020602080505020303" pitchFamily="18" charset="0"/>
              </a:rPr>
              <a:t> </a:t>
            </a:r>
            <a:r>
              <a:rPr lang="en-GB" dirty="0" err="1">
                <a:latin typeface="Baskerville Old Face" panose="02020602080505020303" pitchFamily="18" charset="0"/>
              </a:rPr>
              <a:t>periodo</a:t>
            </a:r>
            <a:r>
              <a:rPr lang="en-GB" dirty="0">
                <a:latin typeface="Baskerville Old Face" panose="02020602080505020303" pitchFamily="18" charset="0"/>
              </a:rPr>
              <a:t> a </a:t>
            </a:r>
            <a:r>
              <a:rPr lang="en-GB" dirty="0" err="1">
                <a:latin typeface="Baskerville Old Face" panose="02020602080505020303" pitchFamily="18" charset="0"/>
              </a:rPr>
              <a:t>Bruxelles</a:t>
            </a:r>
            <a:r>
              <a:rPr lang="en-GB" dirty="0">
                <a:latin typeface="Baskerville Old Face" panose="02020602080505020303" pitchFamily="18" charset="0"/>
              </a:rPr>
              <a:t>. A Rue de </a:t>
            </a:r>
            <a:r>
              <a:rPr lang="en-GB" dirty="0" err="1">
                <a:latin typeface="Baskerville Old Face" panose="02020602080505020303" pitchFamily="18" charset="0"/>
              </a:rPr>
              <a:t>Sain</a:t>
            </a:r>
            <a:r>
              <a:rPr lang="en-GB" dirty="0">
                <a:latin typeface="Baskerville Old Face" panose="02020602080505020303" pitchFamily="18" charset="0"/>
              </a:rPr>
              <a:t>-Catherine 6 era </a:t>
            </a:r>
            <a:r>
              <a:rPr lang="en-GB" dirty="0" err="1">
                <a:latin typeface="Baskerville Old Face" panose="02020602080505020303" pitchFamily="18" charset="0"/>
              </a:rPr>
              <a:t>situata</a:t>
            </a:r>
            <a:r>
              <a:rPr lang="en-GB" dirty="0">
                <a:latin typeface="Baskerville Old Face" panose="02020602080505020303" pitchFamily="18" charset="0"/>
              </a:rPr>
              <a:t> la </a:t>
            </a:r>
            <a:r>
              <a:rPr lang="en-GB" dirty="0" err="1">
                <a:latin typeface="Baskerville Old Face" panose="02020602080505020303" pitchFamily="18" charset="0"/>
              </a:rPr>
              <a:t>sua</a:t>
            </a:r>
            <a:r>
              <a:rPr lang="en-GB" dirty="0">
                <a:latin typeface="Baskerville Old Face" panose="02020602080505020303" pitchFamily="18" charset="0"/>
              </a:rPr>
              <a:t> </a:t>
            </a:r>
            <a:r>
              <a:rPr lang="en-GB" dirty="0" err="1">
                <a:latin typeface="Baskerville Old Face" panose="02020602080505020303" pitchFamily="18" charset="0"/>
              </a:rPr>
              <a:t>attivita</a:t>
            </a:r>
            <a:r>
              <a:rPr lang="en-GB" dirty="0">
                <a:latin typeface="Baskerville Old Face" panose="02020602080505020303" pitchFamily="18" charset="0"/>
              </a:rPr>
              <a:t>’ di </a:t>
            </a:r>
            <a:r>
              <a:rPr lang="en-GB" dirty="0" err="1">
                <a:latin typeface="Baskerville Old Face" panose="02020602080505020303" pitchFamily="18" charset="0"/>
              </a:rPr>
              <a:t>commercio</a:t>
            </a:r>
            <a:r>
              <a:rPr lang="en-GB" dirty="0">
                <a:latin typeface="Baskerville Old Face" panose="02020602080505020303" pitchFamily="18" charset="0"/>
              </a:rPr>
              <a:t> </a:t>
            </a:r>
            <a:r>
              <a:rPr lang="en-GB" dirty="0" err="1">
                <a:latin typeface="Baskerville Old Face" panose="02020602080505020303" pitchFamily="18" charset="0"/>
              </a:rPr>
              <a:t>agroalimentare</a:t>
            </a:r>
            <a:r>
              <a:rPr lang="en-GB" dirty="0">
                <a:latin typeface="Baskerville Old Face" panose="02020602080505020303" pitchFamily="18" charset="0"/>
              </a:rPr>
              <a:t>, la “</a:t>
            </a:r>
            <a:r>
              <a:rPr lang="en-GB" dirty="0" err="1">
                <a:latin typeface="Baskerville Old Face" panose="02020602080505020303" pitchFamily="18" charset="0"/>
              </a:rPr>
              <a:t>Bigiarelle</a:t>
            </a:r>
            <a:r>
              <a:rPr lang="en-GB" dirty="0">
                <a:latin typeface="Baskerville Old Face" panose="02020602080505020303" pitchFamily="18" charset="0"/>
              </a:rPr>
              <a:t> frères”</a:t>
            </a:r>
            <a:endParaRPr lang="en-US" dirty="0">
              <a:latin typeface="Baskerville Old Face" panose="02020602080505020303" pitchFamily="18" charset="0"/>
            </a:endParaRPr>
          </a:p>
          <a:p>
            <a:endParaRPr lang="en-US" dirty="0"/>
          </a:p>
        </p:txBody>
      </p:sp>
      <p:pic>
        <p:nvPicPr>
          <p:cNvPr id="2" name="Picture 1"/>
          <p:cNvPicPr>
            <a:picLocks noChangeAspect="1"/>
          </p:cNvPicPr>
          <p:nvPr/>
        </p:nvPicPr>
        <p:blipFill>
          <a:blip r:embed="rId3"/>
          <a:stretch>
            <a:fillRect/>
          </a:stretch>
        </p:blipFill>
        <p:spPr>
          <a:xfrm>
            <a:off x="519470" y="1559232"/>
            <a:ext cx="4382468" cy="4323094"/>
          </a:xfrm>
          <a:prstGeom prst="rect">
            <a:avLst/>
          </a:prstGeom>
        </p:spPr>
      </p:pic>
      <p:pic>
        <p:nvPicPr>
          <p:cNvPr id="9" name="Picture 8"/>
          <p:cNvPicPr>
            <a:picLocks noChangeAspect="1"/>
          </p:cNvPicPr>
          <p:nvPr/>
        </p:nvPicPr>
        <p:blipFill>
          <a:blip r:embed="rId4"/>
          <a:stretch>
            <a:fillRect/>
          </a:stretch>
        </p:blipFill>
        <p:spPr>
          <a:xfrm>
            <a:off x="6853287" y="1559231"/>
            <a:ext cx="3532739" cy="4323095"/>
          </a:xfrm>
          <a:prstGeom prst="rect">
            <a:avLst/>
          </a:prstGeom>
        </p:spPr>
      </p:pic>
    </p:spTree>
    <p:extLst>
      <p:ext uri="{BB962C8B-B14F-4D97-AF65-F5344CB8AC3E}">
        <p14:creationId xmlns:p14="http://schemas.microsoft.com/office/powerpoint/2010/main" val="13737531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93105" y="67095"/>
            <a:ext cx="5762903" cy="1129536"/>
          </a:xfrm>
          <a:prstGeom prst="rect">
            <a:avLst/>
          </a:prstGeom>
        </p:spPr>
      </p:pic>
      <p:sp>
        <p:nvSpPr>
          <p:cNvPr id="8" name="TextBox 7"/>
          <p:cNvSpPr txBox="1"/>
          <p:nvPr/>
        </p:nvSpPr>
        <p:spPr>
          <a:xfrm>
            <a:off x="6070861" y="1422875"/>
            <a:ext cx="5920033" cy="2616101"/>
          </a:xfrm>
          <a:prstGeom prst="rect">
            <a:avLst/>
          </a:prstGeom>
          <a:noFill/>
        </p:spPr>
        <p:txBody>
          <a:bodyPr wrap="square" rtlCol="0">
            <a:spAutoFit/>
          </a:bodyPr>
          <a:lstStyle/>
          <a:p>
            <a:pPr algn="ctr"/>
            <a:r>
              <a:rPr lang="it-IT" sz="2800" dirty="0"/>
              <a:t/>
            </a:r>
            <a:br>
              <a:rPr lang="it-IT" sz="2800" dirty="0"/>
            </a:br>
            <a:r>
              <a:rPr lang="it-IT" sz="2800" dirty="0">
                <a:latin typeface="Arial Rounded MT Bold" panose="020F0704030504030204" pitchFamily="34" charset="0"/>
              </a:rPr>
              <a:t>Museo del Menneken Pis</a:t>
            </a:r>
            <a:endParaRPr lang="en-US" sz="2800" dirty="0">
              <a:latin typeface="Arial Rounded MT Bold" panose="020F0704030504030204" pitchFamily="34" charset="0"/>
            </a:endParaRPr>
          </a:p>
          <a:p>
            <a:pPr algn="just"/>
            <a:r>
              <a:rPr lang="it-IT" dirty="0">
                <a:latin typeface="Baskerville Old Face" panose="02020602080505020303" pitchFamily="18" charset="0"/>
              </a:rPr>
              <a:t>Nel museo del Menneken Pis, in Rue du Chene 19, sono conservati tutti i vestiti creati e indossati dal simbolo nazionale belga. </a:t>
            </a:r>
            <a:r>
              <a:rPr lang="it-IT" dirty="0">
                <a:latin typeface="Baskerville Old Face" panose="02020602080505020303" pitchFamily="18" charset="0"/>
              </a:rPr>
              <a:t>Il 9 Gennaio 2017, la citta’ di Bruxelles ha omaggiato la </a:t>
            </a:r>
            <a:r>
              <a:rPr lang="it-IT" dirty="0" smtClean="0">
                <a:latin typeface="Baskerville Old Face" panose="02020602080505020303" pitchFamily="18" charset="0"/>
              </a:rPr>
              <a:t>S.S. </a:t>
            </a:r>
            <a:r>
              <a:rPr lang="it-IT" dirty="0">
                <a:latin typeface="Baskerville Old Face" panose="02020602080505020303" pitchFamily="18" charset="0"/>
              </a:rPr>
              <a:t>Lazio e il nostro Club, vestendo il Menneken Pis con la nostra Maglia Bandiera.</a:t>
            </a:r>
            <a:endParaRPr lang="en-US" dirty="0">
              <a:latin typeface="Baskerville Old Face" panose="02020602080505020303" pitchFamily="18" charset="0"/>
            </a:endParaRPr>
          </a:p>
          <a:p>
            <a:endParaRPr lang="en-US" dirty="0"/>
          </a:p>
        </p:txBody>
      </p:sp>
      <p:pic>
        <p:nvPicPr>
          <p:cNvPr id="2" name="Picture 1"/>
          <p:cNvPicPr>
            <a:picLocks noChangeAspect="1"/>
          </p:cNvPicPr>
          <p:nvPr/>
        </p:nvPicPr>
        <p:blipFill>
          <a:blip r:embed="rId3"/>
          <a:stretch>
            <a:fillRect/>
          </a:stretch>
        </p:blipFill>
        <p:spPr>
          <a:xfrm>
            <a:off x="198470" y="1285949"/>
            <a:ext cx="5761905" cy="4323809"/>
          </a:xfrm>
          <a:prstGeom prst="rect">
            <a:avLst/>
          </a:prstGeom>
        </p:spPr>
      </p:pic>
    </p:spTree>
    <p:extLst>
      <p:ext uri="{BB962C8B-B14F-4D97-AF65-F5344CB8AC3E}">
        <p14:creationId xmlns:p14="http://schemas.microsoft.com/office/powerpoint/2010/main" val="6465555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93105" y="67095"/>
            <a:ext cx="5762903" cy="1129536"/>
          </a:xfrm>
          <a:prstGeom prst="rect">
            <a:avLst/>
          </a:prstGeom>
        </p:spPr>
      </p:pic>
      <p:sp>
        <p:nvSpPr>
          <p:cNvPr id="8" name="TextBox 7"/>
          <p:cNvSpPr txBox="1"/>
          <p:nvPr/>
        </p:nvSpPr>
        <p:spPr>
          <a:xfrm>
            <a:off x="395926" y="932681"/>
            <a:ext cx="11265032" cy="1354217"/>
          </a:xfrm>
          <a:prstGeom prst="rect">
            <a:avLst/>
          </a:prstGeom>
          <a:noFill/>
        </p:spPr>
        <p:txBody>
          <a:bodyPr wrap="square" rtlCol="0">
            <a:spAutoFit/>
          </a:bodyPr>
          <a:lstStyle/>
          <a:p>
            <a:pPr algn="ctr"/>
            <a:r>
              <a:rPr lang="it-IT" sz="2800" dirty="0"/>
              <a:t/>
            </a:r>
            <a:br>
              <a:rPr lang="it-IT" sz="2800" dirty="0"/>
            </a:br>
            <a:r>
              <a:rPr lang="it-IT" altLang="it-IT" dirty="0">
                <a:latin typeface="Baskerville Old Face" panose="02020602080505020303" pitchFamily="18" charset="0"/>
              </a:rPr>
              <a:t>Il 9 gennaio 2012 (112° anniversario della fondazione del Sodalizio) alla presenza delle autorità diplomatiche e consolari presso il regno del Belgio e l’Unione Europea, del vice sindaco di Ixelles e del Presidente della S.S. </a:t>
            </a:r>
            <a:r>
              <a:rPr lang="it-IT" altLang="it-IT" dirty="0">
                <a:latin typeface="Baskerville Old Face" panose="02020602080505020303" pitchFamily="18" charset="0"/>
              </a:rPr>
              <a:t>Lazio si è svolta la cerimonia di inaugurazione della stele e della </a:t>
            </a:r>
            <a:r>
              <a:rPr lang="it-IT" altLang="it-IT" dirty="0" smtClean="0">
                <a:latin typeface="Baskerville Old Face" panose="02020602080505020303" pitchFamily="18" charset="0"/>
              </a:rPr>
              <a:t>lapide.</a:t>
            </a:r>
            <a:endParaRPr lang="en-US" dirty="0">
              <a:latin typeface="Baskerville Old Face" panose="02020602080505020303" pitchFamily="18" charset="0"/>
            </a:endParaRPr>
          </a:p>
        </p:txBody>
      </p:sp>
      <p:pic>
        <p:nvPicPr>
          <p:cNvPr id="3" name="Picture 2"/>
          <p:cNvPicPr>
            <a:picLocks noChangeAspect="1"/>
          </p:cNvPicPr>
          <p:nvPr/>
        </p:nvPicPr>
        <p:blipFill>
          <a:blip r:embed="rId3"/>
          <a:stretch>
            <a:fillRect/>
          </a:stretch>
        </p:blipFill>
        <p:spPr>
          <a:xfrm>
            <a:off x="191908" y="2387370"/>
            <a:ext cx="2664183" cy="1999661"/>
          </a:xfrm>
          <a:prstGeom prst="rect">
            <a:avLst/>
          </a:prstGeom>
        </p:spPr>
      </p:pic>
      <p:pic>
        <p:nvPicPr>
          <p:cNvPr id="5" name="Picture 4"/>
          <p:cNvPicPr>
            <a:picLocks noChangeAspect="1"/>
          </p:cNvPicPr>
          <p:nvPr/>
        </p:nvPicPr>
        <p:blipFill>
          <a:blip r:embed="rId4"/>
          <a:stretch>
            <a:fillRect/>
          </a:stretch>
        </p:blipFill>
        <p:spPr>
          <a:xfrm>
            <a:off x="7843868" y="2387370"/>
            <a:ext cx="1847248" cy="2469094"/>
          </a:xfrm>
          <a:prstGeom prst="rect">
            <a:avLst/>
          </a:prstGeom>
        </p:spPr>
      </p:pic>
      <p:pic>
        <p:nvPicPr>
          <p:cNvPr id="6" name="Picture 5"/>
          <p:cNvPicPr>
            <a:picLocks noChangeAspect="1"/>
          </p:cNvPicPr>
          <p:nvPr/>
        </p:nvPicPr>
        <p:blipFill>
          <a:blip r:embed="rId5"/>
          <a:stretch>
            <a:fillRect/>
          </a:stretch>
        </p:blipFill>
        <p:spPr>
          <a:xfrm>
            <a:off x="3348492" y="3981797"/>
            <a:ext cx="4102964" cy="2737341"/>
          </a:xfrm>
          <a:prstGeom prst="rect">
            <a:avLst/>
          </a:prstGeom>
        </p:spPr>
      </p:pic>
      <p:pic>
        <p:nvPicPr>
          <p:cNvPr id="7" name="Picture 6"/>
          <p:cNvPicPr>
            <a:picLocks noChangeAspect="1"/>
          </p:cNvPicPr>
          <p:nvPr/>
        </p:nvPicPr>
        <p:blipFill>
          <a:blip r:embed="rId6"/>
          <a:stretch>
            <a:fillRect/>
          </a:stretch>
        </p:blipFill>
        <p:spPr>
          <a:xfrm>
            <a:off x="10083529" y="3524142"/>
            <a:ext cx="1883827" cy="2517866"/>
          </a:xfrm>
          <a:prstGeom prst="rect">
            <a:avLst/>
          </a:prstGeom>
        </p:spPr>
      </p:pic>
    </p:spTree>
    <p:extLst>
      <p:ext uri="{BB962C8B-B14F-4D97-AF65-F5344CB8AC3E}">
        <p14:creationId xmlns:p14="http://schemas.microsoft.com/office/powerpoint/2010/main" val="5733093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91230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477</Words>
  <Application>Microsoft Office PowerPoint</Application>
  <PresentationFormat>Widescreen</PresentationFormat>
  <Paragraphs>21</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Arial Rounded MT Bold</vt:lpstr>
      <vt:lpstr>Baskerville Old Face</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NCIA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Turchetta Emanuele</dc:creator>
  <cp:lastModifiedBy>Turchetta Emanuele</cp:lastModifiedBy>
  <cp:revision>4</cp:revision>
  <dcterms:created xsi:type="dcterms:W3CDTF">2017-12-05T08:36:57Z</dcterms:created>
  <dcterms:modified xsi:type="dcterms:W3CDTF">2017-12-05T09:13:05Z</dcterms:modified>
</cp:coreProperties>
</file>